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82" r:id="rId4"/>
    <p:sldId id="284" r:id="rId5"/>
    <p:sldId id="285" r:id="rId6"/>
    <p:sldId id="287" r:id="rId7"/>
    <p:sldId id="289" r:id="rId8"/>
    <p:sldId id="290" r:id="rId9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2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10" y="-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9E35-5958-4050-B3C7-526BB46F11F2}" type="datetimeFigureOut">
              <a:rPr lang="es-MX" smtClean="0"/>
              <a:t>03/12/2015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06D5-D54A-4DC0-8B34-8AD34B643C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890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51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5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86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2"/>
          <p:cNvSpPr/>
          <p:nvPr userDrawn="1"/>
        </p:nvSpPr>
        <p:spPr>
          <a:xfrm>
            <a:off x="0" y="6648889"/>
            <a:ext cx="9144000" cy="236495"/>
          </a:xfrm>
          <a:prstGeom prst="rect">
            <a:avLst/>
          </a:prstGeom>
          <a:solidFill>
            <a:srgbClr val="0A5A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 flipH="1">
            <a:off x="172065" y="498426"/>
            <a:ext cx="878348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8776037" cy="453802"/>
          </a:xfrm>
        </p:spPr>
        <p:txBody>
          <a:bodyPr>
            <a:normAutofit/>
          </a:bodyPr>
          <a:lstStyle>
            <a:lvl1pPr algn="l">
              <a:defRPr sz="1500" b="1">
                <a:solidFill>
                  <a:srgbClr val="324F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648889"/>
            <a:ext cx="2133600" cy="24158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 smtClean="0"/>
              <a:t>Página </a:t>
            </a:r>
            <a:fld id="{F3BF9F22-36A0-4BF3-93F3-456D6403D94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926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72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58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82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10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47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35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65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9F22-36A0-4BF3-93F3-456D6403D9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95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3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 rot="10800000">
            <a:off x="0" y="0"/>
            <a:ext cx="1424052" cy="2420888"/>
          </a:xfrm>
          <a:prstGeom prst="rect">
            <a:avLst/>
          </a:prstGeom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7757120" y="4509120"/>
            <a:ext cx="1386879" cy="2357694"/>
          </a:xfrm>
          <a:prstGeom prst="rect">
            <a:avLst/>
          </a:prstGeom>
        </p:spPr>
      </p:pic>
      <p:grpSp>
        <p:nvGrpSpPr>
          <p:cNvPr id="16" name="Agrupar 9"/>
          <p:cNvGrpSpPr/>
          <p:nvPr/>
        </p:nvGrpSpPr>
        <p:grpSpPr>
          <a:xfrm>
            <a:off x="2051048" y="4557496"/>
            <a:ext cx="5041904" cy="743712"/>
            <a:chOff x="1941142" y="3474066"/>
            <a:chExt cx="5041902" cy="743712"/>
          </a:xfrm>
        </p:grpSpPr>
        <p:pic>
          <p:nvPicPr>
            <p:cNvPr id="17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9" t="15312" r="14056" b="19037"/>
            <a:stretch/>
          </p:blipFill>
          <p:spPr>
            <a:xfrm>
              <a:off x="4870412" y="3547429"/>
              <a:ext cx="2112632" cy="556680"/>
            </a:xfrm>
            <a:prstGeom prst="rect">
              <a:avLst/>
            </a:prstGeom>
          </p:spPr>
        </p:pic>
        <p:pic>
          <p:nvPicPr>
            <p:cNvPr id="18" name="0 Image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74"/>
            <a:stretch/>
          </p:blipFill>
          <p:spPr>
            <a:xfrm>
              <a:off x="1941142" y="3474066"/>
              <a:ext cx="2197561" cy="743712"/>
            </a:xfrm>
            <a:prstGeom prst="rect">
              <a:avLst/>
            </a:prstGeom>
          </p:spPr>
        </p:pic>
      </p:grpSp>
      <p:sp>
        <p:nvSpPr>
          <p:cNvPr id="19" name="8 CuadroTexto"/>
          <p:cNvSpPr txBox="1"/>
          <p:nvPr/>
        </p:nvSpPr>
        <p:spPr>
          <a:xfrm>
            <a:off x="971600" y="2420888"/>
            <a:ext cx="7200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MX" sz="28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Pasos para el despliegue del SIC v3.0</a:t>
            </a:r>
            <a:endParaRPr lang="es-MX" sz="28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s-MX" sz="20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SIC v3.0 vinculado al SIS</a:t>
            </a:r>
          </a:p>
          <a:p>
            <a:pPr algn="ctr">
              <a:lnSpc>
                <a:spcPts val="3000"/>
              </a:lnSpc>
            </a:pPr>
            <a:endParaRPr lang="es-MX" sz="2500" b="1" baseline="30000" dirty="0" smtClean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7 Conector recto"/>
          <p:cNvCxnSpPr/>
          <p:nvPr/>
        </p:nvCxnSpPr>
        <p:spPr>
          <a:xfrm flipH="1">
            <a:off x="1185129" y="3356992"/>
            <a:ext cx="67737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Fortalecimiento del SIC con el despliegue del SIS v3.0</a:t>
            </a:r>
            <a:endParaRPr lang="es-MX" sz="2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smtClean="0"/>
              <a:t>Página </a:t>
            </a:r>
            <a:fld id="{F3BF9F22-36A0-4BF3-93F3-456D6403D940}" type="slidenum">
              <a:rPr lang="es-MX" smtClean="0"/>
              <a:pPr/>
              <a:t>2</a:t>
            </a:fld>
            <a:endParaRPr lang="es-MX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267744" y="1201108"/>
            <a:ext cx="316835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622204" y="1201108"/>
            <a:ext cx="3342284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267744" y="836712"/>
            <a:ext cx="3168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Conclusión y cierre de SIC v2.1</a:t>
            </a:r>
            <a:endParaRPr lang="es-MX"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580113" y="841068"/>
            <a:ext cx="33843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 Apertura e inicio de uso de SIC v3.0</a:t>
            </a:r>
            <a:endParaRPr lang="es-MX"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755156" y="4847906"/>
            <a:ext cx="203286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4 (03 – 19 Nov)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Retomar captura en SIC v2.1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8" name="107 Grupo"/>
          <p:cNvGrpSpPr/>
          <p:nvPr/>
        </p:nvGrpSpPr>
        <p:grpSpPr>
          <a:xfrm>
            <a:off x="2678914" y="5661248"/>
            <a:ext cx="1965094" cy="672172"/>
            <a:chOff x="179512" y="5373216"/>
            <a:chExt cx="1965094" cy="672172"/>
          </a:xfrm>
        </p:grpSpPr>
        <p:sp>
          <p:nvSpPr>
            <p:cNvPr id="25" name="24 CuadroTexto"/>
            <p:cNvSpPr txBox="1"/>
            <p:nvPr/>
          </p:nvSpPr>
          <p:spPr>
            <a:xfrm>
              <a:off x="467544" y="5445224"/>
              <a:ext cx="167706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Paso 3 (Cierre 30 Oct)</a:t>
              </a:r>
            </a:p>
            <a:p>
              <a:r>
                <a:rPr lang="es-MX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Depuración y limpieza </a:t>
              </a:r>
            </a:p>
            <a:p>
              <a:r>
                <a:rPr lang="es-MX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base de datos</a:t>
              </a:r>
              <a:endParaRPr lang="es-MX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179512" y="5373216"/>
              <a:ext cx="288032" cy="6120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31" name="30 Conector angular"/>
          <p:cNvCxnSpPr>
            <a:stCxn id="29" idx="0"/>
            <a:endCxn id="28" idx="2"/>
          </p:cNvCxnSpPr>
          <p:nvPr/>
        </p:nvCxnSpPr>
        <p:spPr>
          <a:xfrm rot="5400000" flipH="1" flipV="1">
            <a:off x="3142617" y="5032275"/>
            <a:ext cx="309286" cy="9486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3487411" y="3645024"/>
            <a:ext cx="1292354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5 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(Cierre 19 Nov)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Sincronización de totalidad de unidades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7" name="36 Conector angular"/>
          <p:cNvCxnSpPr>
            <a:stCxn id="28" idx="0"/>
            <a:endCxn id="34" idx="2"/>
          </p:cNvCxnSpPr>
          <p:nvPr/>
        </p:nvCxnSpPr>
        <p:spPr>
          <a:xfrm rot="5400000" flipH="1" flipV="1">
            <a:off x="3819200" y="4533518"/>
            <a:ext cx="266778" cy="36199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3936102" y="2564904"/>
            <a:ext cx="1080120" cy="7884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6 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 Nov)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Apagón de 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SIC v2.1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44 Conector angular"/>
          <p:cNvCxnSpPr>
            <a:stCxn id="34" idx="0"/>
            <a:endCxn id="42" idx="2"/>
          </p:cNvCxnSpPr>
          <p:nvPr/>
        </p:nvCxnSpPr>
        <p:spPr>
          <a:xfrm rot="5400000" flipH="1" flipV="1">
            <a:off x="4159016" y="3327878"/>
            <a:ext cx="291719" cy="3425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4656182" y="1484784"/>
            <a:ext cx="1355978" cy="7569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7 (21 Nov)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Migración central de SIC v2.1 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SIC v3.0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48 Conector angular"/>
          <p:cNvCxnSpPr>
            <a:stCxn id="42" idx="0"/>
            <a:endCxn id="48" idx="2"/>
          </p:cNvCxnSpPr>
          <p:nvPr/>
        </p:nvCxnSpPr>
        <p:spPr>
          <a:xfrm rot="5400000" flipH="1" flipV="1">
            <a:off x="4743584" y="1974318"/>
            <a:ext cx="323165" cy="8580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Rectángulo"/>
          <p:cNvSpPr/>
          <p:nvPr/>
        </p:nvSpPr>
        <p:spPr>
          <a:xfrm>
            <a:off x="5508105" y="5498795"/>
            <a:ext cx="1008111" cy="7560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8 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(03 Dic)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Liberación 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SIC v3.0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1" name="60 Conector angular"/>
          <p:cNvCxnSpPr>
            <a:stCxn id="48" idx="2"/>
            <a:endCxn id="60" idx="1"/>
          </p:cNvCxnSpPr>
          <p:nvPr/>
        </p:nvCxnSpPr>
        <p:spPr>
          <a:xfrm rot="16200000" flipH="1">
            <a:off x="3603589" y="3972321"/>
            <a:ext cx="3635098" cy="173934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Rectángulo"/>
          <p:cNvSpPr/>
          <p:nvPr/>
        </p:nvSpPr>
        <p:spPr>
          <a:xfrm>
            <a:off x="6228183" y="4754644"/>
            <a:ext cx="1800200" cy="5465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9 (Inicia 03 Dic)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Desinstalación SIC v2.1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1" name="70 Conector angular"/>
          <p:cNvCxnSpPr>
            <a:stCxn id="60" idx="0"/>
            <a:endCxn id="70" idx="1"/>
          </p:cNvCxnSpPr>
          <p:nvPr/>
        </p:nvCxnSpPr>
        <p:spPr>
          <a:xfrm rot="5400000" flipH="1" flipV="1">
            <a:off x="5884738" y="5155350"/>
            <a:ext cx="470869" cy="21602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Rectángulo"/>
          <p:cNvSpPr/>
          <p:nvPr/>
        </p:nvSpPr>
        <p:spPr>
          <a:xfrm>
            <a:off x="6228184" y="4005064"/>
            <a:ext cx="18002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10 (Inicia 03 Dic)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Instalación de SIC v3.0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7" name="76 Conector angular"/>
          <p:cNvCxnSpPr>
            <a:stCxn id="60" idx="0"/>
            <a:endCxn id="74" idx="1"/>
          </p:cNvCxnSpPr>
          <p:nvPr/>
        </p:nvCxnSpPr>
        <p:spPr>
          <a:xfrm rot="5400000" flipH="1" flipV="1">
            <a:off x="5499321" y="4769933"/>
            <a:ext cx="1241703" cy="216023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Rectángulo"/>
          <p:cNvSpPr/>
          <p:nvPr/>
        </p:nvSpPr>
        <p:spPr>
          <a:xfrm>
            <a:off x="7308304" y="2564904"/>
            <a:ext cx="16561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11 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(Inicia 03 Dic)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Captura sistemática de datos incompletos de pacientes migrados de SIC v2.1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7308304" y="1412776"/>
            <a:ext cx="1656184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12 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(Inicia 03 Dic)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Captura regular de pacientes y consultas en SIC v3.0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1" name="100 Conector angular"/>
          <p:cNvCxnSpPr>
            <a:stCxn id="74" idx="0"/>
            <a:endCxn id="99" idx="1"/>
          </p:cNvCxnSpPr>
          <p:nvPr/>
        </p:nvCxnSpPr>
        <p:spPr>
          <a:xfrm rot="5400000" flipH="1" flipV="1">
            <a:off x="6156176" y="2852936"/>
            <a:ext cx="2124236" cy="180020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angular"/>
          <p:cNvCxnSpPr>
            <a:stCxn id="74" idx="0"/>
            <a:endCxn id="80" idx="1"/>
          </p:cNvCxnSpPr>
          <p:nvPr/>
        </p:nvCxnSpPr>
        <p:spPr>
          <a:xfrm rot="5400000" flipH="1" flipV="1">
            <a:off x="6786246" y="3483006"/>
            <a:ext cx="864096" cy="180020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://cliparts.co/cliparts/Lcd/5do/Lcd5doyqi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690748"/>
            <a:ext cx="546564" cy="546564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26652"/>
            <a:ext cx="546564" cy="546564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74524"/>
            <a:ext cx="546564" cy="546564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38" y="2564904"/>
            <a:ext cx="546564" cy="546564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44" y="1514284"/>
            <a:ext cx="546564" cy="546564"/>
          </a:xfrm>
          <a:prstGeom prst="rect">
            <a:avLst/>
          </a:prstGeom>
        </p:spPr>
      </p:pic>
      <p:cxnSp>
        <p:nvCxnSpPr>
          <p:cNvPr id="87" name="86 Conector recto de flecha"/>
          <p:cNvCxnSpPr/>
          <p:nvPr/>
        </p:nvCxnSpPr>
        <p:spPr>
          <a:xfrm>
            <a:off x="179511" y="1201108"/>
            <a:ext cx="2016225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179512" y="836712"/>
            <a:ext cx="2016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Tarjeta 2016</a:t>
            </a:r>
            <a:endParaRPr lang="es-MX"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90 Rectángulo"/>
          <p:cNvSpPr/>
          <p:nvPr/>
        </p:nvSpPr>
        <p:spPr>
          <a:xfrm>
            <a:off x="827584" y="1412776"/>
            <a:ext cx="1296144" cy="8105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 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(Inicio 23 Sept)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Impresión de 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Tarjeta 2016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91 Rectángulo"/>
          <p:cNvSpPr/>
          <p:nvPr/>
        </p:nvSpPr>
        <p:spPr>
          <a:xfrm>
            <a:off x="827584" y="2546467"/>
            <a:ext cx="1296144" cy="8105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 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(Inicio 23 Sept)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Impresión de 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Tarjeta 2016</a:t>
            </a:r>
            <a:endParaRPr lang="es-MX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6" name="85 Conector recto de flecha"/>
          <p:cNvCxnSpPr>
            <a:stCxn id="91" idx="2"/>
            <a:endCxn id="92" idx="0"/>
          </p:cNvCxnSpPr>
          <p:nvPr/>
        </p:nvCxnSpPr>
        <p:spPr>
          <a:xfrm>
            <a:off x="1475656" y="2223301"/>
            <a:ext cx="0" cy="3231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angular"/>
          <p:cNvCxnSpPr>
            <a:stCxn id="92" idx="2"/>
            <a:endCxn id="60" idx="2"/>
          </p:cNvCxnSpPr>
          <p:nvPr/>
        </p:nvCxnSpPr>
        <p:spPr>
          <a:xfrm rot="16200000" flipH="1">
            <a:off x="2294965" y="2537682"/>
            <a:ext cx="2897887" cy="4536505"/>
          </a:xfrm>
          <a:prstGeom prst="bentConnector3">
            <a:avLst>
              <a:gd name="adj1" fmla="val 107889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9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13157" r="11089" b="9105"/>
          <a:stretch/>
        </p:blipFill>
        <p:spPr>
          <a:xfrm>
            <a:off x="179512" y="2492896"/>
            <a:ext cx="576694" cy="576064"/>
          </a:xfrm>
          <a:prstGeom prst="rect">
            <a:avLst/>
          </a:prstGeom>
        </p:spPr>
      </p:pic>
      <p:pic>
        <p:nvPicPr>
          <p:cNvPr id="103" name="10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13157" r="11089" b="9105"/>
          <a:stretch/>
        </p:blipFill>
        <p:spPr>
          <a:xfrm>
            <a:off x="179512" y="1412776"/>
            <a:ext cx="57669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42" grpId="0" animBg="1"/>
      <p:bldP spid="48" grpId="0" animBg="1"/>
      <p:bldP spid="60" grpId="0" animBg="1"/>
      <p:bldP spid="70" grpId="0" animBg="1"/>
      <p:bldP spid="74" grpId="0" animBg="1"/>
      <p:bldP spid="80" grpId="0" animBg="1"/>
      <p:bldP spid="99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Herramientas Digitales</a:t>
            </a:r>
            <a:endParaRPr lang="es-MX" sz="2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smtClean="0"/>
              <a:t>Página </a:t>
            </a:r>
            <a:fld id="{F3BF9F22-36A0-4BF3-93F3-456D6403D940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4" name="Picture 2" descr="http://www.cercp.org/images/stories/imagenes/2012/NOTICIAS/ERC/Video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1" y="2692315"/>
            <a:ext cx="138712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23614" y="1052736"/>
            <a:ext cx="9167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Herramientas digitales dirigidas al personal operativo</a:t>
            </a:r>
          </a:p>
          <a:p>
            <a:pPr algn="ctr">
              <a:lnSpc>
                <a:spcPct val="150000"/>
              </a:lnSpc>
            </a:pPr>
            <a:r>
              <a:rPr lang="es-MX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faciliten el despliegue y garanticen su adopción</a:t>
            </a:r>
            <a:endParaRPr lang="es-MX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http://wheatoncollege.edu/sail/files/2012/10/ReferToManual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10" y="2663516"/>
            <a:ext cx="1497757" cy="14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age.freepik.com/vector-gratis/infografia-educacion_23-21474886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10869" r="11685" b="15464"/>
          <a:stretch/>
        </p:blipFill>
        <p:spPr bwMode="auto">
          <a:xfrm>
            <a:off x="6242595" y="2653645"/>
            <a:ext cx="1497757" cy="15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391540" y="4171146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Video-Taller</a:t>
            </a:r>
            <a:endParaRPr lang="es-MX" sz="15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07904" y="4171146"/>
            <a:ext cx="1540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Lineamiento Técnico</a:t>
            </a:r>
          </a:p>
          <a:p>
            <a:pPr algn="ctr"/>
            <a:r>
              <a:rPr lang="es-MX" sz="1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Conjunto</a:t>
            </a:r>
            <a:endParaRPr lang="es-MX" sz="15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43401" y="4171146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Infografías</a:t>
            </a:r>
            <a:endParaRPr lang="es-MX" sz="15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Herramientas Digitales</a:t>
            </a:r>
            <a:endParaRPr lang="es-MX" sz="2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smtClean="0"/>
              <a:t>Página </a:t>
            </a:r>
            <a:fld id="{F3BF9F22-36A0-4BF3-93F3-456D6403D940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11" name="Picture 2" descr="http://www.cercp.org/images/stories/imagenes/2012/NOTICIAS/ERC/Video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792087" cy="8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15616" y="692696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Video-Taller (disponible en línea y en USB)</a:t>
            </a:r>
            <a:endParaRPr lang="es-MX" sz="15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15616" y="992341"/>
            <a:ext cx="54361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0" indent="-180000"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Capacitación efectiva a través de 10 video-lecciones.</a:t>
            </a:r>
          </a:p>
          <a:p>
            <a:pPr marL="360000" indent="-180000"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 la transición hacia el uso de la Tarjeta 2016 y el SIC v3.0.</a:t>
            </a:r>
            <a:endParaRPr lang="es-MX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26081"/>
              </p:ext>
            </p:extLst>
          </p:nvPr>
        </p:nvGraphicFramePr>
        <p:xfrm>
          <a:off x="314527" y="1852384"/>
          <a:ext cx="8514946" cy="4312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"/>
                <a:gridCol w="4608512"/>
                <a:gridCol w="34743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#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Video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Temas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Reingeniería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la atención de las enfermedades crónicas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Mejoras,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compromiso y trabajo en equipo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SIS – </a:t>
                      </a:r>
                      <a:r>
                        <a:rPr lang="es-MX" sz="1300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Transición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hacia la Tarjeta 2016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Elementos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para la incorporación de la nueva Tarjeta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SIS – Manejo de </a:t>
                      </a:r>
                      <a:r>
                        <a:rPr lang="es-MX" sz="1300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Tarjetero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2016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Reglas de llenado de variables</a:t>
                      </a:r>
                    </a:p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Estatus SIS de pacientes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SIS – Emisión automática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</a:t>
                      </a:r>
                      <a:r>
                        <a:rPr lang="es-MX" sz="1300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Reportes mensuales</a:t>
                      </a:r>
                      <a:endParaRPr lang="es-MX" sz="13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Reglas para los reportes mensuales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SIC v3.0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es-MX" sz="1300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Instalación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el SIC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Instalación y habilitación del SIC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SIC v3.0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es-MX" sz="1300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Alta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pacientes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Alta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paciente y completar datos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SIC v3.0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Registro de una </a:t>
                      </a:r>
                      <a:r>
                        <a:rPr lang="es-MX" sz="1300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Consulta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médica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Reglas para el llenado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una consulta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SIC v3.0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La </a:t>
                      </a:r>
                      <a:r>
                        <a:rPr lang="es-MX" sz="1300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Reconquista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pacientes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Visita domiciliaria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SIC v3.0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es-MX" sz="1300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Gestión efectiva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del programa en la unidad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Presentación de reportes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SIC v3.0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es-MX" sz="1300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Sincronización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información y reportes SIS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Nuevos</a:t>
                      </a:r>
                      <a:r>
                        <a:rPr lang="es-MX" sz="13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esquemas de sincronización</a:t>
                      </a:r>
                      <a:endParaRPr lang="es-MX" sz="13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Herramientas Digitales</a:t>
            </a:r>
            <a:endParaRPr lang="es-MX" sz="2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smtClean="0"/>
              <a:t>Página </a:t>
            </a:r>
            <a:fld id="{F3BF9F22-36A0-4BF3-93F3-456D6403D940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707886" y="1124744"/>
            <a:ext cx="69685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Lineamiento Técnico Conjunto (DGIS – CENAPRECE)</a:t>
            </a:r>
            <a:endParaRPr lang="es-MX" sz="15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http://wheatoncollege.edu/sail/files/2012/10/ReferToManual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5758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mage.freepik.com/vector-gratis/infografia-educacion_23-21474886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10869" r="11685" b="15464"/>
          <a:stretch/>
        </p:blipFill>
        <p:spPr bwMode="auto">
          <a:xfrm>
            <a:off x="251521" y="3424203"/>
            <a:ext cx="1296144" cy="13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07887" y="3429000"/>
            <a:ext cx="39104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Infografías</a:t>
            </a:r>
            <a:endParaRPr lang="es-MX" sz="15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07887" y="1412776"/>
            <a:ext cx="7256601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Permitirá al personal de sistemas y de estadística conocer </a:t>
            </a:r>
          </a:p>
          <a:p>
            <a:pPr>
              <a:lnSpc>
                <a:spcPct val="150000"/>
              </a:lnSpc>
            </a:pPr>
            <a:r>
              <a:rPr lang="es-MX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detalle cómo opera el SIC.</a:t>
            </a:r>
            <a:endParaRPr lang="es-MX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91680" y="3752165"/>
            <a:ext cx="6984776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 infografías para cubrir de una sola vista los elementos más importantes en torno a la operación del SIC v3.0 y su vinculación con el SIS.</a:t>
            </a:r>
            <a:endParaRPr lang="es-MX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Herramientas Digitales</a:t>
            </a:r>
            <a:endParaRPr lang="es-MX" sz="2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smtClean="0"/>
              <a:t>Página </a:t>
            </a:r>
            <a:fld id="{F3BF9F22-36A0-4BF3-93F3-456D6403D940}" type="slidenum">
              <a:rPr lang="es-MX" smtClean="0"/>
              <a:pPr/>
              <a:t>6</a:t>
            </a:fld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9592" y="5986155"/>
            <a:ext cx="7344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Nueva imagen del sitio Soporte SIC (www.soporte-sic.com)</a:t>
            </a:r>
            <a:endParaRPr lang="es-MX" sz="15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6250" r="19140" b="21174"/>
          <a:stretch/>
        </p:blipFill>
        <p:spPr bwMode="auto">
          <a:xfrm>
            <a:off x="755576" y="874787"/>
            <a:ext cx="7632848" cy="49670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Qué temas vamos a ver en el Taller</a:t>
            </a:r>
            <a:endParaRPr lang="es-MX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930" y="1139691"/>
            <a:ext cx="8085868" cy="459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27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Fortalecimiento del SIS con la introducción del SIC</a:t>
            </a:r>
          </a:p>
          <a:p>
            <a:pPr marL="457200" indent="-457200">
              <a:lnSpc>
                <a:spcPts val="2700"/>
              </a:lnSpc>
              <a:buAutoNum type="arabicPeriod"/>
            </a:pPr>
            <a:endParaRPr lang="es-MX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27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Instalación y configuración del SIC</a:t>
            </a:r>
          </a:p>
          <a:p>
            <a:pPr marL="457200" indent="-457200">
              <a:lnSpc>
                <a:spcPts val="2700"/>
              </a:lnSpc>
              <a:buAutoNum type="arabicPeriod"/>
            </a:pPr>
            <a:endParaRPr lang="es-MX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27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 de un paciente</a:t>
            </a:r>
          </a:p>
          <a:p>
            <a:pPr marL="457200" indent="-457200">
              <a:lnSpc>
                <a:spcPts val="2700"/>
              </a:lnSpc>
              <a:buAutoNum type="arabicPeriod"/>
            </a:pPr>
            <a:endParaRPr lang="es-MX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27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 de una consulta médica</a:t>
            </a:r>
          </a:p>
          <a:p>
            <a:pPr marL="457200" indent="-457200">
              <a:lnSpc>
                <a:spcPts val="2700"/>
              </a:lnSpc>
              <a:buAutoNum type="arabicPeriod"/>
            </a:pPr>
            <a:endParaRPr lang="es-MX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27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 de una visita domiciliaria</a:t>
            </a:r>
          </a:p>
          <a:p>
            <a:pPr marL="457200" indent="-457200">
              <a:lnSpc>
                <a:spcPts val="2700"/>
              </a:lnSpc>
              <a:buAutoNum type="arabicPeriod"/>
            </a:pPr>
            <a:endParaRPr lang="es-MX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27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 y emisión de reportes</a:t>
            </a:r>
          </a:p>
          <a:p>
            <a:pPr marL="457200" indent="-457200">
              <a:lnSpc>
                <a:spcPts val="2700"/>
              </a:lnSpc>
              <a:buAutoNum type="arabicPeriod"/>
            </a:pPr>
            <a:endParaRPr lang="es-MX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ts val="27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Sincronización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5630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Qué se van a llevar mañana</a:t>
            </a:r>
            <a:endParaRPr lang="es-MX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930" y="1015791"/>
            <a:ext cx="7505581" cy="3493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5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con lo siguiente: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Ejecutable del SIC v3.0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Manual de Uso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Guía Rápida de Uso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Guía Rápida de Instalación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MX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Desglose de información migrada por entidad</a:t>
            </a:r>
            <a:endParaRPr lang="es-MX" sz="2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542</Words>
  <Application>Microsoft Office PowerPoint</Application>
  <PresentationFormat>Presentación en pantalla (4:3)</PresentationFormat>
  <Paragraphs>122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Open Sans</vt:lpstr>
      <vt:lpstr>Calibri</vt:lpstr>
      <vt:lpstr>Wingdings</vt:lpstr>
      <vt:lpstr>Tema de Office</vt:lpstr>
      <vt:lpstr>Presentación de PowerPoint</vt:lpstr>
      <vt:lpstr>Fortalecimiento del SIC con el despliegue del SIS v3.0</vt:lpstr>
      <vt:lpstr>Herramientas Digitales</vt:lpstr>
      <vt:lpstr>Herramientas Digitales</vt:lpstr>
      <vt:lpstr>Herramientas Digitales</vt:lpstr>
      <vt:lpstr>Herramientas Digitales</vt:lpstr>
      <vt:lpstr>Qué temas vamos a ver en el Taller</vt:lpstr>
      <vt:lpstr>Qué se van a llevar mañana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Saucedo Martínez</dc:creator>
  <cp:lastModifiedBy>Rodrigo Saucedo Martínez</cp:lastModifiedBy>
  <cp:revision>252</cp:revision>
  <dcterms:created xsi:type="dcterms:W3CDTF">2015-10-19T01:59:30Z</dcterms:created>
  <dcterms:modified xsi:type="dcterms:W3CDTF">2015-12-03T19:42:07Z</dcterms:modified>
</cp:coreProperties>
</file>